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351" r:id="rId2"/>
    <p:sldId id="363" r:id="rId3"/>
    <p:sldId id="362" r:id="rId4"/>
  </p:sldIdLst>
  <p:sldSz cx="9144000" cy="6858000" type="screen4x3"/>
  <p:notesSz cx="9271000" cy="6985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3744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200">
          <p15:clr>
            <a:srgbClr val="A4A3A4"/>
          </p15:clr>
        </p15:guide>
        <p15:guide id="2" pos="292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CC"/>
    <a:srgbClr val="CC6600"/>
    <a:srgbClr val="000000"/>
    <a:srgbClr val="B88800"/>
    <a:srgbClr val="FF9900"/>
    <a:srgbClr val="B2B2B2"/>
    <a:srgbClr val="FFFF00"/>
    <a:srgbClr val="E2A700"/>
    <a:srgbClr val="FFC000"/>
    <a:srgbClr val="92D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9577" autoAdjust="0"/>
  </p:normalViewPr>
  <p:slideViewPr>
    <p:cSldViewPr snapToGrid="0">
      <p:cViewPr>
        <p:scale>
          <a:sx n="64" d="100"/>
          <a:sy n="64" d="100"/>
        </p:scale>
        <p:origin x="-3144" y="-960"/>
      </p:cViewPr>
      <p:guideLst>
        <p:guide orient="horz" pos="3744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75" d="100"/>
          <a:sy n="75" d="100"/>
        </p:scale>
        <p:origin x="-702" y="1926"/>
      </p:cViewPr>
      <p:guideLst>
        <p:guide orient="horz" pos="2200"/>
        <p:guide pos="292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6" Type="http://schemas.openxmlformats.org/officeDocument/2006/relationships/handoutMaster" Target="handoutMasters/handoutMaster1.xml"/><Relationship Id="rId7" Type="http://schemas.openxmlformats.org/officeDocument/2006/relationships/printerSettings" Target="printerSettings/printerSettings1.bin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251450" y="0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634163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251450" y="6634163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ED126124-6225-4D82-821B-3C6D5B1A90C7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1737396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251450" y="0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22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889250" y="523875"/>
            <a:ext cx="3492500" cy="26193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7100" y="3317875"/>
            <a:ext cx="7416800" cy="3143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634163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251450" y="6634163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2E422526-325E-46F5-AA39-018A26C9CB84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53611800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5F8E84B-B73E-4D31-884F-4B9D1823057F}" type="slidenum">
              <a:rPr lang="en-US" altLang="en-US" smtClean="0"/>
              <a:pPr/>
              <a:t>1</a:t>
            </a:fld>
            <a:endParaRPr lang="en-US" altLang="en-US" dirty="0" smtClean="0"/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en-US" dirty="0" smtClean="0"/>
              <a:t>A </a:t>
            </a:r>
            <a:r>
              <a:rPr lang="en-US" altLang="en-US" dirty="0" smtClean="0"/>
              <a:t>review of exercise 26a.</a:t>
            </a:r>
            <a:r>
              <a:rPr lang="en-US" dirty="0" smtClean="0"/>
              <a:t>  </a:t>
            </a:r>
          </a:p>
          <a:p>
            <a:endParaRPr lang="en-US" altLang="en-US" dirty="0" smtClean="0"/>
          </a:p>
          <a:p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5542429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Given the sign of the RC and the zero-phase wavelet at A, you use the sign of the RC at the other locations to decide if the response has a central trough (like at A) or a central peak at the other four</a:t>
            </a:r>
            <a:r>
              <a:rPr lang="en-US" baseline="0" dirty="0" smtClean="0"/>
              <a:t> (4)</a:t>
            </a:r>
            <a:r>
              <a:rPr lang="en-US" dirty="0" smtClean="0"/>
              <a:t> locations.</a:t>
            </a:r>
            <a:r>
              <a:rPr lang="en-US" baseline="0" dirty="0" smtClean="0"/>
              <a:t> </a:t>
            </a:r>
            <a:r>
              <a:rPr lang="en-US" dirty="0" smtClean="0"/>
              <a:t>Given the magnitude of the RC and the zero-phase wavelet at A, you use the magnitude of the RC at the other locations to decide if the response has about the same amplitude, lower amplitude or higher amplitude.</a:t>
            </a:r>
            <a:r>
              <a:rPr lang="en-US" baseline="0" dirty="0" smtClean="0"/>
              <a:t> </a:t>
            </a:r>
            <a:r>
              <a:rPr lang="en-US" dirty="0" smtClean="0"/>
              <a:t>The polarity is either correct or incorrect with respect to this figure.</a:t>
            </a:r>
            <a:r>
              <a:rPr lang="en-US" baseline="0" dirty="0" smtClean="0"/>
              <a:t> </a:t>
            </a:r>
            <a:r>
              <a:rPr lang="en-US" dirty="0" smtClean="0"/>
              <a:t>The amplitudes just have to be relatively correct.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E422526-325E-46F5-AA39-018A26C9CB84}" type="slidenum">
              <a:rPr lang="en-US" altLang="en-US" smtClean="0"/>
              <a:pPr>
                <a:defRPr/>
              </a:pPr>
              <a:t>2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980586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5" Type="http://schemas.openxmlformats.org/officeDocument/2006/relationships/image" Target="../media/image1.png"/><Relationship Id="rId6" Type="http://schemas.openxmlformats.org/officeDocument/2006/relationships/image" Target="../media/image2.png"/><Relationship Id="rId7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5FD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/>
          <p:cNvPicPr>
            <a:picLocks noChangeAspect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304800"/>
            <a:ext cx="7772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6263" y="1520825"/>
            <a:ext cx="7772400" cy="369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9" name="Line 12"/>
          <p:cNvSpPr>
            <a:spLocks noChangeShapeType="1"/>
          </p:cNvSpPr>
          <p:nvPr/>
        </p:nvSpPr>
        <p:spPr bwMode="auto">
          <a:xfrm>
            <a:off x="130175" y="822325"/>
            <a:ext cx="8737600" cy="0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4"/>
          <p:cNvSpPr txBox="1">
            <a:spLocks noGrp="1"/>
          </p:cNvSpPr>
          <p:nvPr userDrawn="1"/>
        </p:nvSpPr>
        <p:spPr bwMode="auto">
          <a:xfrm>
            <a:off x="7953375" y="6429375"/>
            <a:ext cx="792163" cy="341313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algn="r" eaLnBrk="1" hangingPunct="1">
              <a:defRPr/>
            </a:pPr>
            <a:fld id="{80A2B64D-ED12-48E9-A1EA-8013731CE1D1}" type="slidenum">
              <a:rPr lang="en-US" altLang="en-US" sz="1100">
                <a:solidFill>
                  <a:srgbClr val="F2F2F2"/>
                </a:solidFill>
                <a:latin typeface="Verdana" pitchFamily="34" charset="0"/>
              </a:rPr>
              <a:pPr algn="r" eaLnBrk="1" hangingPunct="1">
                <a:defRPr/>
              </a:pPr>
              <a:t>‹#›</a:t>
            </a:fld>
            <a:endParaRPr lang="en-US" altLang="en-US" sz="1100" dirty="0">
              <a:solidFill>
                <a:srgbClr val="F2F2F2"/>
              </a:solidFill>
              <a:latin typeface="Verdana" pitchFamily="34" charset="0"/>
            </a:endParaRPr>
          </a:p>
        </p:txBody>
      </p:sp>
      <p:pic>
        <p:nvPicPr>
          <p:cNvPr id="1031" name="Picture 2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01000" y="219075"/>
            <a:ext cx="1104900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7"/>
          <p:cNvPicPr>
            <a:picLocks noChangeAspect="1" noChangeArrowheads="1"/>
          </p:cNvPicPr>
          <p:nvPr userDrawn="1"/>
        </p:nvPicPr>
        <p:blipFill>
          <a:blip r:embed="rId7" cstate="print"/>
          <a:srcRect l="13528" t="-7864" r="11754"/>
          <a:stretch>
            <a:fillRect/>
          </a:stretch>
        </p:blipFill>
        <p:spPr bwMode="auto">
          <a:xfrm>
            <a:off x="3132138" y="6513513"/>
            <a:ext cx="294163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Slide Number Placeholder 4"/>
          <p:cNvSpPr txBox="1">
            <a:spLocks noGrp="1"/>
          </p:cNvSpPr>
          <p:nvPr userDrawn="1"/>
        </p:nvSpPr>
        <p:spPr bwMode="auto">
          <a:xfrm>
            <a:off x="8313738" y="6513513"/>
            <a:ext cx="792162" cy="341312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eaLnBrk="1" hangingPunct="1">
              <a:defRPr/>
            </a:pPr>
            <a:fld id="{643CCC50-D6B1-4713-9AFA-05652653C060}" type="slidenum">
              <a:rPr lang="en-US" altLang="en-US" sz="1100">
                <a:latin typeface="Verdana" pitchFamily="34" charset="0"/>
              </a:rPr>
              <a:pPr eaLnBrk="1" hangingPunct="1">
                <a:defRPr/>
              </a:pPr>
              <a:t>‹#›</a:t>
            </a:fld>
            <a:endParaRPr lang="en-US" altLang="en-US" sz="1100" dirty="0">
              <a:latin typeface="Verdana" pitchFamily="34" charset="0"/>
            </a:endParaRPr>
          </a:p>
        </p:txBody>
      </p:sp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52388" y="6513513"/>
            <a:ext cx="1127125" cy="26035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en-US" altLang="en-US" sz="11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FWSchroeder</a:t>
            </a:r>
          </a:p>
        </p:txBody>
      </p:sp>
      <p:sp>
        <p:nvSpPr>
          <p:cNvPr id="1035" name="Line 12"/>
          <p:cNvSpPr>
            <a:spLocks noChangeShapeType="1"/>
          </p:cNvSpPr>
          <p:nvPr userDrawn="1"/>
        </p:nvSpPr>
        <p:spPr bwMode="auto">
          <a:xfrm>
            <a:off x="130175" y="6489700"/>
            <a:ext cx="8807450" cy="15875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Exercise 26a: DHI Modeling - GOM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24850" y="2041365"/>
            <a:ext cx="371937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latin typeface="Comic Sans MS" pitchFamily="66" charset="0"/>
              </a:rPr>
              <a:t>DHI Modeling Gulf of Mexico</a:t>
            </a:r>
            <a:endParaRPr lang="en-US" sz="4400" dirty="0">
              <a:latin typeface="Comic Sans MS" pitchFamily="66" charset="0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451426" y="4573095"/>
            <a:ext cx="8044874" cy="1508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95000"/>
              </a:lnSpc>
              <a:spcBef>
                <a:spcPct val="30000"/>
              </a:spcBef>
            </a:pPr>
            <a:r>
              <a:rPr lang="en-US" sz="2000" b="1" dirty="0">
                <a:solidFill>
                  <a:srgbClr val="0033CC"/>
                </a:solidFill>
                <a:latin typeface="Verdana" pitchFamily="34" charset="0"/>
              </a:rPr>
              <a:t>Your Task:</a:t>
            </a:r>
          </a:p>
          <a:p>
            <a:pPr>
              <a:lnSpc>
                <a:spcPct val="95000"/>
              </a:lnSpc>
              <a:spcBef>
                <a:spcPct val="30000"/>
              </a:spcBef>
            </a:pPr>
            <a:endParaRPr lang="en-US" sz="800" b="1" dirty="0">
              <a:latin typeface="Verdana" pitchFamily="34" charset="0"/>
            </a:endParaRPr>
          </a:p>
          <a:p>
            <a:pPr marL="690563" lvl="1" indent="-233363" algn="just">
              <a:lnSpc>
                <a:spcPct val="95000"/>
              </a:lnSpc>
              <a:spcBef>
                <a:spcPct val="30000"/>
              </a:spcBef>
              <a:buFontTx/>
              <a:buChar char="•"/>
            </a:pPr>
            <a:r>
              <a:rPr lang="en-US" altLang="en-US" sz="2000" dirty="0" smtClean="0">
                <a:latin typeface="Verdana" panose="020B0604030504040204" pitchFamily="34" charset="0"/>
              </a:rPr>
              <a:t>Use Gulf of Mexico data to calculate several reflection coefficients and the seismic responses for a shale-capped reservoir that has a gas cap and an oil leg.</a:t>
            </a:r>
            <a:endParaRPr lang="en-US" sz="2000" dirty="0">
              <a:latin typeface="Verdana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4262373" y="1627410"/>
            <a:ext cx="4162097" cy="2940978"/>
            <a:chOff x="2365641" y="1646846"/>
            <a:chExt cx="5174719" cy="4328876"/>
          </a:xfrm>
        </p:grpSpPr>
        <p:sp>
          <p:nvSpPr>
            <p:cNvPr id="9" name="Rectangle 4"/>
            <p:cNvSpPr>
              <a:spLocks noChangeArrowheads="1"/>
            </p:cNvSpPr>
            <p:nvPr/>
          </p:nvSpPr>
          <p:spPr bwMode="auto">
            <a:xfrm>
              <a:off x="2369474" y="1646846"/>
              <a:ext cx="5170886" cy="4328876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200" dirty="0">
                <a:latin typeface="+mn-lt"/>
              </a:endParaRPr>
            </a:p>
          </p:txBody>
        </p:sp>
        <p:sp>
          <p:nvSpPr>
            <p:cNvPr id="10" name="Line 5"/>
            <p:cNvSpPr>
              <a:spLocks noChangeShapeType="1"/>
            </p:cNvSpPr>
            <p:nvPr/>
          </p:nvSpPr>
          <p:spPr bwMode="auto">
            <a:xfrm flipV="1">
              <a:off x="2365641" y="1848724"/>
              <a:ext cx="5163220" cy="3029447"/>
            </a:xfrm>
            <a:prstGeom prst="lin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sz="1200" dirty="0">
                <a:latin typeface="+mn-lt"/>
              </a:endParaRPr>
            </a:p>
          </p:txBody>
        </p:sp>
        <p:sp>
          <p:nvSpPr>
            <p:cNvPr id="11" name="Line 6"/>
            <p:cNvSpPr>
              <a:spLocks noChangeShapeType="1"/>
            </p:cNvSpPr>
            <p:nvPr/>
          </p:nvSpPr>
          <p:spPr bwMode="auto">
            <a:xfrm flipV="1">
              <a:off x="2373307" y="2932221"/>
              <a:ext cx="5163220" cy="3029447"/>
            </a:xfrm>
            <a:prstGeom prst="lin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sz="1200" dirty="0">
                <a:latin typeface="+mn-lt"/>
              </a:endParaRPr>
            </a:p>
          </p:txBody>
        </p:sp>
        <p:sp>
          <p:nvSpPr>
            <p:cNvPr id="12" name="WordArt 62"/>
            <p:cNvSpPr>
              <a:spLocks noChangeArrowheads="1" noChangeShapeType="1" noTextEdit="1"/>
            </p:cNvSpPr>
            <p:nvPr/>
          </p:nvSpPr>
          <p:spPr bwMode="auto">
            <a:xfrm>
              <a:off x="2871614" y="2261424"/>
              <a:ext cx="1172936" cy="344981"/>
            </a:xfrm>
            <a:prstGeom prst="rect">
              <a:avLst/>
            </a:prstGeom>
            <a:solidFill>
              <a:schemeClr val="bg1"/>
            </a:solidFill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1200" b="1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7A3D00"/>
                  </a:solidFill>
                  <a:latin typeface="+mn-lt"/>
                </a:rPr>
                <a:t>Shale</a:t>
              </a:r>
            </a:p>
          </p:txBody>
        </p:sp>
        <p:sp>
          <p:nvSpPr>
            <p:cNvPr id="13" name="WordArt 63"/>
            <p:cNvSpPr>
              <a:spLocks noChangeArrowheads="1" noChangeShapeType="1" noTextEdit="1"/>
            </p:cNvSpPr>
            <p:nvPr/>
          </p:nvSpPr>
          <p:spPr bwMode="auto">
            <a:xfrm>
              <a:off x="5340146" y="4915224"/>
              <a:ext cx="1172936" cy="344981"/>
            </a:xfrm>
            <a:prstGeom prst="rect">
              <a:avLst/>
            </a:prstGeom>
            <a:solidFill>
              <a:schemeClr val="bg1"/>
            </a:solidFill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1200" b="1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7A3D00"/>
                  </a:solidFill>
                  <a:latin typeface="+mn-lt"/>
                </a:rPr>
                <a:t>Shale</a:t>
              </a:r>
            </a:p>
          </p:txBody>
        </p:sp>
        <p:sp>
          <p:nvSpPr>
            <p:cNvPr id="14" name="Freeform 13"/>
            <p:cNvSpPr/>
            <p:nvPr/>
          </p:nvSpPr>
          <p:spPr>
            <a:xfrm>
              <a:off x="2381387" y="4683833"/>
              <a:ext cx="2144564" cy="1269635"/>
            </a:xfrm>
            <a:custGeom>
              <a:avLst/>
              <a:gdLst>
                <a:gd name="connsiteX0" fmla="*/ 322342 w 2111672"/>
                <a:gd name="connsiteY0" fmla="*/ 0 h 1269635"/>
                <a:gd name="connsiteX1" fmla="*/ 2111672 w 2111672"/>
                <a:gd name="connsiteY1" fmla="*/ 0 h 1269635"/>
                <a:gd name="connsiteX2" fmla="*/ 0 w 2111672"/>
                <a:gd name="connsiteY2" fmla="*/ 1269635 h 1269635"/>
                <a:gd name="connsiteX3" fmla="*/ 0 w 2111672"/>
                <a:gd name="connsiteY3" fmla="*/ 184196 h 1269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11672" h="1269635">
                  <a:moveTo>
                    <a:pt x="322342" y="0"/>
                  </a:moveTo>
                  <a:lnTo>
                    <a:pt x="2111672" y="0"/>
                  </a:lnTo>
                  <a:lnTo>
                    <a:pt x="0" y="1269635"/>
                  </a:lnTo>
                  <a:lnTo>
                    <a:pt x="0" y="184196"/>
                  </a:lnTo>
                </a:path>
              </a:pathLst>
            </a:cu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15" name="WordArt 60"/>
            <p:cNvSpPr>
              <a:spLocks noChangeArrowheads="1" noChangeShapeType="1" noTextEdit="1"/>
            </p:cNvSpPr>
            <p:nvPr/>
          </p:nvSpPr>
          <p:spPr bwMode="auto">
            <a:xfrm>
              <a:off x="2466580" y="5141378"/>
              <a:ext cx="760236" cy="344981"/>
            </a:xfrm>
            <a:prstGeom prst="rect">
              <a:avLst/>
            </a:prstGeom>
            <a:noFill/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1200" b="1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CC"/>
                  </a:solidFill>
                  <a:latin typeface="+mn-lt"/>
                </a:rPr>
                <a:t>Water</a:t>
              </a:r>
            </a:p>
          </p:txBody>
        </p:sp>
        <p:sp>
          <p:nvSpPr>
            <p:cNvPr id="16" name="Freeform 57"/>
            <p:cNvSpPr>
              <a:spLocks/>
            </p:cNvSpPr>
            <p:nvPr/>
          </p:nvSpPr>
          <p:spPr bwMode="auto">
            <a:xfrm>
              <a:off x="2705701" y="3481511"/>
              <a:ext cx="3836958" cy="1205004"/>
            </a:xfrm>
            <a:custGeom>
              <a:avLst/>
              <a:gdLst>
                <a:gd name="T0" fmla="*/ 1551 w 3003"/>
                <a:gd name="T1" fmla="*/ 0 h 922"/>
                <a:gd name="T2" fmla="*/ 0 w 3003"/>
                <a:gd name="T3" fmla="*/ 922 h 922"/>
                <a:gd name="T4" fmla="*/ 1459 w 3003"/>
                <a:gd name="T5" fmla="*/ 922 h 922"/>
                <a:gd name="T6" fmla="*/ 3003 w 3003"/>
                <a:gd name="T7" fmla="*/ 16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03" h="922">
                  <a:moveTo>
                    <a:pt x="1551" y="0"/>
                  </a:moveTo>
                  <a:lnTo>
                    <a:pt x="0" y="922"/>
                  </a:lnTo>
                  <a:lnTo>
                    <a:pt x="1459" y="922"/>
                  </a:lnTo>
                  <a:lnTo>
                    <a:pt x="3003" y="16"/>
                  </a:lnTo>
                </a:path>
              </a:pathLst>
            </a:custGeom>
            <a:solidFill>
              <a:srgbClr val="92D05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sz="1200" dirty="0">
                <a:latin typeface="+mn-lt"/>
              </a:endParaRPr>
            </a:p>
          </p:txBody>
        </p:sp>
        <p:sp>
          <p:nvSpPr>
            <p:cNvPr id="17" name="Line 11"/>
            <p:cNvSpPr>
              <a:spLocks noChangeShapeType="1"/>
            </p:cNvSpPr>
            <p:nvPr/>
          </p:nvSpPr>
          <p:spPr bwMode="auto">
            <a:xfrm rot="16200000">
              <a:off x="2273646" y="4832173"/>
              <a:ext cx="493195" cy="0"/>
            </a:xfrm>
            <a:prstGeom prst="lin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sz="1200" dirty="0">
                <a:latin typeface="+mn-lt"/>
              </a:endParaRPr>
            </a:p>
          </p:txBody>
        </p:sp>
        <p:sp>
          <p:nvSpPr>
            <p:cNvPr id="18" name="Freeform 14"/>
            <p:cNvSpPr>
              <a:spLocks/>
            </p:cNvSpPr>
            <p:nvPr/>
          </p:nvSpPr>
          <p:spPr bwMode="auto">
            <a:xfrm flipV="1">
              <a:off x="2443581" y="4820673"/>
              <a:ext cx="122660" cy="242765"/>
            </a:xfrm>
            <a:custGeom>
              <a:avLst/>
              <a:gdLst>
                <a:gd name="T0" fmla="*/ 134 w 212"/>
                <a:gd name="T1" fmla="*/ 0 h 190"/>
                <a:gd name="T2" fmla="*/ 206 w 212"/>
                <a:gd name="T3" fmla="*/ 42 h 190"/>
                <a:gd name="T4" fmla="*/ 168 w 212"/>
                <a:gd name="T5" fmla="*/ 88 h 190"/>
                <a:gd name="T6" fmla="*/ 84 w 212"/>
                <a:gd name="T7" fmla="*/ 106 h 190"/>
                <a:gd name="T8" fmla="*/ 22 w 212"/>
                <a:gd name="T9" fmla="*/ 148 h 190"/>
                <a:gd name="T10" fmla="*/ 0 w 212"/>
                <a:gd name="T11" fmla="*/ 19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2" h="190">
                  <a:moveTo>
                    <a:pt x="134" y="0"/>
                  </a:moveTo>
                  <a:cubicBezTo>
                    <a:pt x="167" y="13"/>
                    <a:pt x="200" y="27"/>
                    <a:pt x="206" y="42"/>
                  </a:cubicBezTo>
                  <a:cubicBezTo>
                    <a:pt x="212" y="57"/>
                    <a:pt x="188" y="77"/>
                    <a:pt x="168" y="88"/>
                  </a:cubicBezTo>
                  <a:cubicBezTo>
                    <a:pt x="148" y="99"/>
                    <a:pt x="108" y="96"/>
                    <a:pt x="84" y="106"/>
                  </a:cubicBezTo>
                  <a:cubicBezTo>
                    <a:pt x="60" y="116"/>
                    <a:pt x="36" y="134"/>
                    <a:pt x="22" y="148"/>
                  </a:cubicBezTo>
                  <a:cubicBezTo>
                    <a:pt x="8" y="162"/>
                    <a:pt x="4" y="176"/>
                    <a:pt x="0" y="190"/>
                  </a:cubicBezTo>
                </a:path>
              </a:pathLst>
            </a:custGeom>
            <a:solidFill>
              <a:schemeClr val="bg1"/>
            </a:solidFill>
            <a:ln w="3810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sz="1200" dirty="0">
                <a:latin typeface="+mn-lt"/>
              </a:endParaRPr>
            </a:p>
          </p:txBody>
        </p:sp>
        <p:sp>
          <p:nvSpPr>
            <p:cNvPr id="19" name="WordArt 61"/>
            <p:cNvSpPr>
              <a:spLocks noChangeArrowheads="1" noChangeShapeType="1" noTextEdit="1"/>
            </p:cNvSpPr>
            <p:nvPr/>
          </p:nvSpPr>
          <p:spPr bwMode="auto">
            <a:xfrm>
              <a:off x="4443195" y="3954387"/>
              <a:ext cx="544304" cy="344981"/>
            </a:xfrm>
            <a:prstGeom prst="rect">
              <a:avLst/>
            </a:prstGeom>
            <a:solidFill>
              <a:srgbClr val="92D050"/>
            </a:solidFill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1200" b="1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chemeClr val="accent3">
                      <a:lumMod val="50000"/>
                    </a:schemeClr>
                  </a:solidFill>
                  <a:latin typeface="+mn-lt"/>
                </a:rPr>
                <a:t>Oil</a:t>
              </a:r>
            </a:p>
          </p:txBody>
        </p:sp>
        <p:sp>
          <p:nvSpPr>
            <p:cNvPr id="20" name="Freeform 13"/>
            <p:cNvSpPr>
              <a:spLocks/>
            </p:cNvSpPr>
            <p:nvPr/>
          </p:nvSpPr>
          <p:spPr bwMode="auto">
            <a:xfrm>
              <a:off x="2443581" y="4585575"/>
              <a:ext cx="122660" cy="242765"/>
            </a:xfrm>
            <a:custGeom>
              <a:avLst/>
              <a:gdLst>
                <a:gd name="T0" fmla="*/ 134 w 212"/>
                <a:gd name="T1" fmla="*/ 0 h 190"/>
                <a:gd name="T2" fmla="*/ 206 w 212"/>
                <a:gd name="T3" fmla="*/ 42 h 190"/>
                <a:gd name="T4" fmla="*/ 168 w 212"/>
                <a:gd name="T5" fmla="*/ 88 h 190"/>
                <a:gd name="T6" fmla="*/ 84 w 212"/>
                <a:gd name="T7" fmla="*/ 106 h 190"/>
                <a:gd name="T8" fmla="*/ 22 w 212"/>
                <a:gd name="T9" fmla="*/ 148 h 190"/>
                <a:gd name="T10" fmla="*/ 0 w 212"/>
                <a:gd name="T11" fmla="*/ 19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2" h="190">
                  <a:moveTo>
                    <a:pt x="134" y="0"/>
                  </a:moveTo>
                  <a:cubicBezTo>
                    <a:pt x="167" y="13"/>
                    <a:pt x="200" y="27"/>
                    <a:pt x="206" y="42"/>
                  </a:cubicBezTo>
                  <a:cubicBezTo>
                    <a:pt x="212" y="57"/>
                    <a:pt x="188" y="77"/>
                    <a:pt x="168" y="88"/>
                  </a:cubicBezTo>
                  <a:cubicBezTo>
                    <a:pt x="148" y="99"/>
                    <a:pt x="108" y="96"/>
                    <a:pt x="84" y="106"/>
                  </a:cubicBezTo>
                  <a:cubicBezTo>
                    <a:pt x="60" y="116"/>
                    <a:pt x="36" y="134"/>
                    <a:pt x="22" y="148"/>
                  </a:cubicBezTo>
                  <a:cubicBezTo>
                    <a:pt x="8" y="162"/>
                    <a:pt x="4" y="176"/>
                    <a:pt x="0" y="190"/>
                  </a:cubicBezTo>
                </a:path>
              </a:pathLst>
            </a:custGeom>
            <a:solidFill>
              <a:schemeClr val="bg1"/>
            </a:solidFill>
            <a:ln w="3810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sz="1200" dirty="0">
                <a:latin typeface="+mn-lt"/>
              </a:endParaRPr>
            </a:p>
          </p:txBody>
        </p:sp>
        <p:sp>
          <p:nvSpPr>
            <p:cNvPr id="21" name="Line 44"/>
            <p:cNvSpPr>
              <a:spLocks noChangeShapeType="1"/>
            </p:cNvSpPr>
            <p:nvPr/>
          </p:nvSpPr>
          <p:spPr bwMode="auto">
            <a:xfrm rot="5400000" flipH="1">
              <a:off x="3323922" y="4689070"/>
              <a:ext cx="493195" cy="0"/>
            </a:xfrm>
            <a:prstGeom prst="lin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sz="1200" dirty="0">
                <a:latin typeface="+mn-lt"/>
              </a:endParaRPr>
            </a:p>
          </p:txBody>
        </p:sp>
        <p:sp>
          <p:nvSpPr>
            <p:cNvPr id="22" name="Oval 48"/>
            <p:cNvSpPr>
              <a:spLocks noChangeArrowheads="1"/>
            </p:cNvSpPr>
            <p:nvPr/>
          </p:nvSpPr>
          <p:spPr bwMode="auto">
            <a:xfrm>
              <a:off x="2375863" y="4206096"/>
              <a:ext cx="295151" cy="295151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en-US" sz="1200" dirty="0">
                  <a:latin typeface="+mn-lt"/>
                </a:rPr>
                <a:t>A</a:t>
              </a:r>
            </a:p>
          </p:txBody>
        </p:sp>
        <p:sp>
          <p:nvSpPr>
            <p:cNvPr id="23" name="Oval 53"/>
            <p:cNvSpPr>
              <a:spLocks noChangeArrowheads="1"/>
            </p:cNvSpPr>
            <p:nvPr/>
          </p:nvSpPr>
          <p:spPr bwMode="auto">
            <a:xfrm>
              <a:off x="3373753" y="4112823"/>
              <a:ext cx="295151" cy="295151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en-US" sz="1200" dirty="0">
                  <a:latin typeface="+mn-lt"/>
                </a:rPr>
                <a:t>D</a:t>
              </a:r>
            </a:p>
          </p:txBody>
        </p:sp>
        <p:sp>
          <p:nvSpPr>
            <p:cNvPr id="24" name="Line 29"/>
            <p:cNvSpPr>
              <a:spLocks noChangeShapeType="1"/>
            </p:cNvSpPr>
            <p:nvPr/>
          </p:nvSpPr>
          <p:spPr bwMode="auto">
            <a:xfrm rot="16200000">
              <a:off x="3948722" y="3845782"/>
              <a:ext cx="493195" cy="0"/>
            </a:xfrm>
            <a:prstGeom prst="lin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sz="1200" dirty="0">
                <a:latin typeface="+mn-lt"/>
              </a:endParaRPr>
            </a:p>
          </p:txBody>
        </p:sp>
        <p:sp>
          <p:nvSpPr>
            <p:cNvPr id="25" name="Oval 55"/>
            <p:cNvSpPr>
              <a:spLocks noChangeArrowheads="1"/>
            </p:cNvSpPr>
            <p:nvPr/>
          </p:nvSpPr>
          <p:spPr bwMode="auto">
            <a:xfrm>
              <a:off x="4048383" y="3201817"/>
              <a:ext cx="295151" cy="295151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en-US" sz="1200" dirty="0">
                  <a:latin typeface="+mn-lt"/>
                </a:rPr>
                <a:t>B</a:t>
              </a:r>
            </a:p>
          </p:txBody>
        </p:sp>
        <p:sp>
          <p:nvSpPr>
            <p:cNvPr id="26" name="Freeform 56"/>
            <p:cNvSpPr>
              <a:spLocks/>
            </p:cNvSpPr>
            <p:nvPr/>
          </p:nvSpPr>
          <p:spPr bwMode="auto">
            <a:xfrm>
              <a:off x="4697080" y="1850002"/>
              <a:ext cx="2816069" cy="1649522"/>
            </a:xfrm>
            <a:custGeom>
              <a:avLst/>
              <a:gdLst>
                <a:gd name="T0" fmla="*/ 2204 w 2204"/>
                <a:gd name="T1" fmla="*/ 0 h 1291"/>
                <a:gd name="T2" fmla="*/ 0 w 2204"/>
                <a:gd name="T3" fmla="*/ 1291 h 1291"/>
                <a:gd name="T4" fmla="*/ 1475 w 2204"/>
                <a:gd name="T5" fmla="*/ 1291 h 1291"/>
                <a:gd name="T6" fmla="*/ 2197 w 2204"/>
                <a:gd name="T7" fmla="*/ 876 h 1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04" h="1291">
                  <a:moveTo>
                    <a:pt x="2204" y="0"/>
                  </a:moveTo>
                  <a:lnTo>
                    <a:pt x="0" y="1291"/>
                  </a:lnTo>
                  <a:lnTo>
                    <a:pt x="1475" y="1291"/>
                  </a:lnTo>
                  <a:lnTo>
                    <a:pt x="2197" y="876"/>
                  </a:lnTo>
                </a:path>
              </a:pathLst>
            </a:custGeom>
            <a:solidFill>
              <a:srgbClr val="FF7C8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sz="1200" dirty="0">
                <a:latin typeface="+mn-lt"/>
              </a:endParaRPr>
            </a:p>
          </p:txBody>
        </p:sp>
        <p:sp>
          <p:nvSpPr>
            <p:cNvPr id="27" name="Line 19"/>
            <p:cNvSpPr>
              <a:spLocks noChangeShapeType="1"/>
            </p:cNvSpPr>
            <p:nvPr/>
          </p:nvSpPr>
          <p:spPr bwMode="auto">
            <a:xfrm rot="16200000">
              <a:off x="6497750" y="2330420"/>
              <a:ext cx="493195" cy="0"/>
            </a:xfrm>
            <a:prstGeom prst="lin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sz="1200" dirty="0">
                <a:latin typeface="+mn-lt"/>
              </a:endParaRPr>
            </a:p>
          </p:txBody>
        </p:sp>
        <p:sp>
          <p:nvSpPr>
            <p:cNvPr id="29" name="Oval 54"/>
            <p:cNvSpPr>
              <a:spLocks noChangeArrowheads="1"/>
            </p:cNvSpPr>
            <p:nvPr/>
          </p:nvSpPr>
          <p:spPr bwMode="auto">
            <a:xfrm>
              <a:off x="6592300" y="1732452"/>
              <a:ext cx="295151" cy="295151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en-US" sz="1200" dirty="0">
                  <a:latin typeface="+mn-lt"/>
                </a:rPr>
                <a:t>C</a:t>
              </a:r>
            </a:p>
          </p:txBody>
        </p:sp>
        <p:sp>
          <p:nvSpPr>
            <p:cNvPr id="30" name="WordArt 58"/>
            <p:cNvSpPr>
              <a:spLocks noChangeArrowheads="1" noChangeShapeType="1" noTextEdit="1"/>
            </p:cNvSpPr>
            <p:nvPr/>
          </p:nvSpPr>
          <p:spPr bwMode="auto">
            <a:xfrm>
              <a:off x="6283095" y="2752064"/>
              <a:ext cx="544304" cy="344981"/>
            </a:xfrm>
            <a:prstGeom prst="rect">
              <a:avLst/>
            </a:prstGeom>
            <a:solidFill>
              <a:srgbClr val="FF7C80"/>
            </a:solidFill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1200" b="1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latin typeface="+mn-lt"/>
                </a:rPr>
                <a:t>Gas</a:t>
              </a:r>
            </a:p>
          </p:txBody>
        </p:sp>
        <p:sp>
          <p:nvSpPr>
            <p:cNvPr id="31" name="Line 39"/>
            <p:cNvSpPr>
              <a:spLocks noChangeShapeType="1"/>
            </p:cNvSpPr>
            <p:nvPr/>
          </p:nvSpPr>
          <p:spPr bwMode="auto">
            <a:xfrm rot="5400000" flipH="1">
              <a:off x="5378477" y="3503356"/>
              <a:ext cx="493195" cy="0"/>
            </a:xfrm>
            <a:prstGeom prst="lin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sz="1200" dirty="0">
                <a:latin typeface="+mn-lt"/>
              </a:endParaRPr>
            </a:p>
          </p:txBody>
        </p:sp>
        <p:sp>
          <p:nvSpPr>
            <p:cNvPr id="32" name="Oval 52"/>
            <p:cNvSpPr>
              <a:spLocks noChangeArrowheads="1"/>
            </p:cNvSpPr>
            <p:nvPr/>
          </p:nvSpPr>
          <p:spPr bwMode="auto">
            <a:xfrm>
              <a:off x="5439807" y="2872168"/>
              <a:ext cx="295151" cy="295151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en-US" sz="1200" dirty="0">
                  <a:latin typeface="+mn-lt"/>
                </a:rPr>
                <a:t>E</a:t>
              </a:r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DHI Modeling – Gulf of Mexico</a:t>
            </a:r>
            <a:endParaRPr lang="en-US" dirty="0"/>
          </a:p>
        </p:txBody>
      </p:sp>
      <p:grpSp>
        <p:nvGrpSpPr>
          <p:cNvPr id="3" name="Group 2"/>
          <p:cNvGrpSpPr/>
          <p:nvPr/>
        </p:nvGrpSpPr>
        <p:grpSpPr>
          <a:xfrm>
            <a:off x="1988569" y="1503402"/>
            <a:ext cx="5174719" cy="4328876"/>
            <a:chOff x="2365641" y="1646846"/>
            <a:chExt cx="5174719" cy="4328876"/>
          </a:xfrm>
        </p:grpSpPr>
        <p:sp>
          <p:nvSpPr>
            <p:cNvPr id="4" name="Rectangle 4"/>
            <p:cNvSpPr>
              <a:spLocks noChangeArrowheads="1"/>
            </p:cNvSpPr>
            <p:nvPr/>
          </p:nvSpPr>
          <p:spPr bwMode="auto">
            <a:xfrm>
              <a:off x="2369474" y="1646846"/>
              <a:ext cx="5170886" cy="4328876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" name="Line 5"/>
            <p:cNvSpPr>
              <a:spLocks noChangeShapeType="1"/>
            </p:cNvSpPr>
            <p:nvPr/>
          </p:nvSpPr>
          <p:spPr bwMode="auto">
            <a:xfrm flipV="1">
              <a:off x="2365641" y="1848724"/>
              <a:ext cx="5163220" cy="3029447"/>
            </a:xfrm>
            <a:prstGeom prst="lin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Line 6"/>
            <p:cNvSpPr>
              <a:spLocks noChangeShapeType="1"/>
            </p:cNvSpPr>
            <p:nvPr/>
          </p:nvSpPr>
          <p:spPr bwMode="auto">
            <a:xfrm flipV="1">
              <a:off x="2373307" y="2932221"/>
              <a:ext cx="5163220" cy="3029447"/>
            </a:xfrm>
            <a:prstGeom prst="lin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WordArt 62"/>
            <p:cNvSpPr>
              <a:spLocks noChangeArrowheads="1" noChangeShapeType="1" noTextEdit="1"/>
            </p:cNvSpPr>
            <p:nvPr/>
          </p:nvSpPr>
          <p:spPr bwMode="auto">
            <a:xfrm>
              <a:off x="2871614" y="2261424"/>
              <a:ext cx="1172936" cy="344981"/>
            </a:xfrm>
            <a:prstGeom prst="rect">
              <a:avLst/>
            </a:prstGeom>
            <a:solidFill>
              <a:schemeClr val="bg1"/>
            </a:solidFill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2400" b="1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7A3D00"/>
                  </a:solidFill>
                  <a:latin typeface="Arial Black" panose="020B0A04020102020204" pitchFamily="34" charset="0"/>
                </a:rPr>
                <a:t>Shale</a:t>
              </a:r>
            </a:p>
          </p:txBody>
        </p:sp>
        <p:sp>
          <p:nvSpPr>
            <p:cNvPr id="8" name="WordArt 63"/>
            <p:cNvSpPr>
              <a:spLocks noChangeArrowheads="1" noChangeShapeType="1" noTextEdit="1"/>
            </p:cNvSpPr>
            <p:nvPr/>
          </p:nvSpPr>
          <p:spPr bwMode="auto">
            <a:xfrm>
              <a:off x="5340146" y="4915224"/>
              <a:ext cx="1172936" cy="344981"/>
            </a:xfrm>
            <a:prstGeom prst="rect">
              <a:avLst/>
            </a:prstGeom>
            <a:solidFill>
              <a:schemeClr val="bg1"/>
            </a:solidFill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2400" b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7A3D00"/>
                  </a:solidFill>
                  <a:latin typeface="Arial Black" panose="020B0A04020102020204" pitchFamily="34" charset="0"/>
                </a:rPr>
                <a:t>Shale</a:t>
              </a:r>
            </a:p>
          </p:txBody>
        </p:sp>
        <p:sp>
          <p:nvSpPr>
            <p:cNvPr id="9" name="Freeform 8"/>
            <p:cNvSpPr/>
            <p:nvPr/>
          </p:nvSpPr>
          <p:spPr>
            <a:xfrm>
              <a:off x="2381387" y="4683833"/>
              <a:ext cx="2144564" cy="1269635"/>
            </a:xfrm>
            <a:custGeom>
              <a:avLst/>
              <a:gdLst>
                <a:gd name="connsiteX0" fmla="*/ 322342 w 2111672"/>
                <a:gd name="connsiteY0" fmla="*/ 0 h 1269635"/>
                <a:gd name="connsiteX1" fmla="*/ 2111672 w 2111672"/>
                <a:gd name="connsiteY1" fmla="*/ 0 h 1269635"/>
                <a:gd name="connsiteX2" fmla="*/ 0 w 2111672"/>
                <a:gd name="connsiteY2" fmla="*/ 1269635 h 1269635"/>
                <a:gd name="connsiteX3" fmla="*/ 0 w 2111672"/>
                <a:gd name="connsiteY3" fmla="*/ 184196 h 1269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11672" h="1269635">
                  <a:moveTo>
                    <a:pt x="322342" y="0"/>
                  </a:moveTo>
                  <a:lnTo>
                    <a:pt x="2111672" y="0"/>
                  </a:lnTo>
                  <a:lnTo>
                    <a:pt x="0" y="1269635"/>
                  </a:lnTo>
                  <a:lnTo>
                    <a:pt x="0" y="184196"/>
                  </a:lnTo>
                </a:path>
              </a:pathLst>
            </a:cu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WordArt 60"/>
            <p:cNvSpPr>
              <a:spLocks noChangeArrowheads="1" noChangeShapeType="1" noTextEdit="1"/>
            </p:cNvSpPr>
            <p:nvPr/>
          </p:nvSpPr>
          <p:spPr bwMode="auto">
            <a:xfrm>
              <a:off x="2466580" y="5141378"/>
              <a:ext cx="760236" cy="344981"/>
            </a:xfrm>
            <a:prstGeom prst="rect">
              <a:avLst/>
            </a:prstGeom>
            <a:noFill/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2400" b="1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CC"/>
                  </a:solidFill>
                  <a:latin typeface="Arial Black" panose="020B0A04020102020204" pitchFamily="34" charset="0"/>
                </a:rPr>
                <a:t>Water</a:t>
              </a:r>
            </a:p>
          </p:txBody>
        </p:sp>
        <p:sp>
          <p:nvSpPr>
            <p:cNvPr id="11" name="Freeform 57"/>
            <p:cNvSpPr>
              <a:spLocks/>
            </p:cNvSpPr>
            <p:nvPr/>
          </p:nvSpPr>
          <p:spPr bwMode="auto">
            <a:xfrm>
              <a:off x="2705701" y="3481511"/>
              <a:ext cx="3836958" cy="1205004"/>
            </a:xfrm>
            <a:custGeom>
              <a:avLst/>
              <a:gdLst>
                <a:gd name="T0" fmla="*/ 1551 w 3003"/>
                <a:gd name="T1" fmla="*/ 0 h 922"/>
                <a:gd name="T2" fmla="*/ 0 w 3003"/>
                <a:gd name="T3" fmla="*/ 922 h 922"/>
                <a:gd name="T4" fmla="*/ 1459 w 3003"/>
                <a:gd name="T5" fmla="*/ 922 h 922"/>
                <a:gd name="T6" fmla="*/ 3003 w 3003"/>
                <a:gd name="T7" fmla="*/ 16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03" h="922">
                  <a:moveTo>
                    <a:pt x="1551" y="0"/>
                  </a:moveTo>
                  <a:lnTo>
                    <a:pt x="0" y="922"/>
                  </a:lnTo>
                  <a:lnTo>
                    <a:pt x="1459" y="922"/>
                  </a:lnTo>
                  <a:lnTo>
                    <a:pt x="3003" y="16"/>
                  </a:lnTo>
                </a:path>
              </a:pathLst>
            </a:custGeom>
            <a:solidFill>
              <a:srgbClr val="92D05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Line 11"/>
            <p:cNvSpPr>
              <a:spLocks noChangeShapeType="1"/>
            </p:cNvSpPr>
            <p:nvPr/>
          </p:nvSpPr>
          <p:spPr bwMode="auto">
            <a:xfrm rot="16200000">
              <a:off x="2273646" y="4832173"/>
              <a:ext cx="493195" cy="0"/>
            </a:xfrm>
            <a:prstGeom prst="lin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14"/>
            <p:cNvSpPr>
              <a:spLocks/>
            </p:cNvSpPr>
            <p:nvPr/>
          </p:nvSpPr>
          <p:spPr bwMode="auto">
            <a:xfrm flipV="1">
              <a:off x="2443581" y="4820673"/>
              <a:ext cx="122660" cy="242765"/>
            </a:xfrm>
            <a:custGeom>
              <a:avLst/>
              <a:gdLst>
                <a:gd name="T0" fmla="*/ 134 w 212"/>
                <a:gd name="T1" fmla="*/ 0 h 190"/>
                <a:gd name="T2" fmla="*/ 206 w 212"/>
                <a:gd name="T3" fmla="*/ 42 h 190"/>
                <a:gd name="T4" fmla="*/ 168 w 212"/>
                <a:gd name="T5" fmla="*/ 88 h 190"/>
                <a:gd name="T6" fmla="*/ 84 w 212"/>
                <a:gd name="T7" fmla="*/ 106 h 190"/>
                <a:gd name="T8" fmla="*/ 22 w 212"/>
                <a:gd name="T9" fmla="*/ 148 h 190"/>
                <a:gd name="T10" fmla="*/ 0 w 212"/>
                <a:gd name="T11" fmla="*/ 19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2" h="190">
                  <a:moveTo>
                    <a:pt x="134" y="0"/>
                  </a:moveTo>
                  <a:cubicBezTo>
                    <a:pt x="167" y="13"/>
                    <a:pt x="200" y="27"/>
                    <a:pt x="206" y="42"/>
                  </a:cubicBezTo>
                  <a:cubicBezTo>
                    <a:pt x="212" y="57"/>
                    <a:pt x="188" y="77"/>
                    <a:pt x="168" y="88"/>
                  </a:cubicBezTo>
                  <a:cubicBezTo>
                    <a:pt x="148" y="99"/>
                    <a:pt x="108" y="96"/>
                    <a:pt x="84" y="106"/>
                  </a:cubicBezTo>
                  <a:cubicBezTo>
                    <a:pt x="60" y="116"/>
                    <a:pt x="36" y="134"/>
                    <a:pt x="22" y="148"/>
                  </a:cubicBezTo>
                  <a:cubicBezTo>
                    <a:pt x="8" y="162"/>
                    <a:pt x="4" y="176"/>
                    <a:pt x="0" y="190"/>
                  </a:cubicBezTo>
                </a:path>
              </a:pathLst>
            </a:custGeom>
            <a:solidFill>
              <a:schemeClr val="bg1"/>
            </a:solidFill>
            <a:ln w="3810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WordArt 61"/>
            <p:cNvSpPr>
              <a:spLocks noChangeArrowheads="1" noChangeShapeType="1" noTextEdit="1"/>
            </p:cNvSpPr>
            <p:nvPr/>
          </p:nvSpPr>
          <p:spPr bwMode="auto">
            <a:xfrm>
              <a:off x="4443195" y="3954387"/>
              <a:ext cx="544304" cy="344981"/>
            </a:xfrm>
            <a:prstGeom prst="rect">
              <a:avLst/>
            </a:prstGeom>
            <a:solidFill>
              <a:srgbClr val="92D050"/>
            </a:solidFill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2400" b="1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chemeClr val="accent3">
                      <a:lumMod val="50000"/>
                    </a:schemeClr>
                  </a:solidFill>
                  <a:latin typeface="Arial Black" panose="020B0A04020102020204" pitchFamily="34" charset="0"/>
                </a:rPr>
                <a:t>Oil</a:t>
              </a:r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auto">
            <a:xfrm>
              <a:off x="2443581" y="4585575"/>
              <a:ext cx="122660" cy="242765"/>
            </a:xfrm>
            <a:custGeom>
              <a:avLst/>
              <a:gdLst>
                <a:gd name="T0" fmla="*/ 134 w 212"/>
                <a:gd name="T1" fmla="*/ 0 h 190"/>
                <a:gd name="T2" fmla="*/ 206 w 212"/>
                <a:gd name="T3" fmla="*/ 42 h 190"/>
                <a:gd name="T4" fmla="*/ 168 w 212"/>
                <a:gd name="T5" fmla="*/ 88 h 190"/>
                <a:gd name="T6" fmla="*/ 84 w 212"/>
                <a:gd name="T7" fmla="*/ 106 h 190"/>
                <a:gd name="T8" fmla="*/ 22 w 212"/>
                <a:gd name="T9" fmla="*/ 148 h 190"/>
                <a:gd name="T10" fmla="*/ 0 w 212"/>
                <a:gd name="T11" fmla="*/ 19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2" h="190">
                  <a:moveTo>
                    <a:pt x="134" y="0"/>
                  </a:moveTo>
                  <a:cubicBezTo>
                    <a:pt x="167" y="13"/>
                    <a:pt x="200" y="27"/>
                    <a:pt x="206" y="42"/>
                  </a:cubicBezTo>
                  <a:cubicBezTo>
                    <a:pt x="212" y="57"/>
                    <a:pt x="188" y="77"/>
                    <a:pt x="168" y="88"/>
                  </a:cubicBezTo>
                  <a:cubicBezTo>
                    <a:pt x="148" y="99"/>
                    <a:pt x="108" y="96"/>
                    <a:pt x="84" y="106"/>
                  </a:cubicBezTo>
                  <a:cubicBezTo>
                    <a:pt x="60" y="116"/>
                    <a:pt x="36" y="134"/>
                    <a:pt x="22" y="148"/>
                  </a:cubicBezTo>
                  <a:cubicBezTo>
                    <a:pt x="8" y="162"/>
                    <a:pt x="4" y="176"/>
                    <a:pt x="0" y="190"/>
                  </a:cubicBezTo>
                </a:path>
              </a:pathLst>
            </a:custGeom>
            <a:solidFill>
              <a:schemeClr val="bg1"/>
            </a:solidFill>
            <a:ln w="3810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Line 44"/>
            <p:cNvSpPr>
              <a:spLocks noChangeShapeType="1"/>
            </p:cNvSpPr>
            <p:nvPr/>
          </p:nvSpPr>
          <p:spPr bwMode="auto">
            <a:xfrm rot="5400000" flipH="1">
              <a:off x="3323922" y="4689070"/>
              <a:ext cx="493195" cy="0"/>
            </a:xfrm>
            <a:prstGeom prst="lin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Oval 48"/>
            <p:cNvSpPr>
              <a:spLocks noChangeArrowheads="1"/>
            </p:cNvSpPr>
            <p:nvPr/>
          </p:nvSpPr>
          <p:spPr bwMode="auto">
            <a:xfrm>
              <a:off x="2375863" y="4206096"/>
              <a:ext cx="295151" cy="295151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en-US" sz="1800" b="1" dirty="0">
                  <a:latin typeface="Tahoma" pitchFamily="34" charset="0"/>
                  <a:ea typeface="Tahoma" pitchFamily="34" charset="0"/>
                  <a:cs typeface="Tahoma" pitchFamily="34" charset="0"/>
                </a:rPr>
                <a:t>A</a:t>
              </a:r>
            </a:p>
          </p:txBody>
        </p:sp>
        <p:sp>
          <p:nvSpPr>
            <p:cNvPr id="18" name="Oval 53"/>
            <p:cNvSpPr>
              <a:spLocks noChangeArrowheads="1"/>
            </p:cNvSpPr>
            <p:nvPr/>
          </p:nvSpPr>
          <p:spPr bwMode="auto">
            <a:xfrm>
              <a:off x="3373753" y="4112823"/>
              <a:ext cx="295151" cy="295151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en-US" sz="1800" b="1">
                  <a:latin typeface="Tahoma" pitchFamily="34" charset="0"/>
                  <a:ea typeface="Tahoma" pitchFamily="34" charset="0"/>
                  <a:cs typeface="Tahoma" pitchFamily="34" charset="0"/>
                </a:rPr>
                <a:t>D</a:t>
              </a:r>
            </a:p>
          </p:txBody>
        </p:sp>
        <p:sp>
          <p:nvSpPr>
            <p:cNvPr id="19" name="Line 29"/>
            <p:cNvSpPr>
              <a:spLocks noChangeShapeType="1"/>
            </p:cNvSpPr>
            <p:nvPr/>
          </p:nvSpPr>
          <p:spPr bwMode="auto">
            <a:xfrm rot="16200000">
              <a:off x="3948722" y="3845782"/>
              <a:ext cx="493195" cy="0"/>
            </a:xfrm>
            <a:prstGeom prst="lin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Oval 55"/>
            <p:cNvSpPr>
              <a:spLocks noChangeArrowheads="1"/>
            </p:cNvSpPr>
            <p:nvPr/>
          </p:nvSpPr>
          <p:spPr bwMode="auto">
            <a:xfrm>
              <a:off x="4048383" y="3201817"/>
              <a:ext cx="295151" cy="295151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en-US" sz="1800" b="1">
                  <a:latin typeface="Tahoma" pitchFamily="34" charset="0"/>
                  <a:ea typeface="Tahoma" pitchFamily="34" charset="0"/>
                  <a:cs typeface="Tahoma" pitchFamily="34" charset="0"/>
                </a:rPr>
                <a:t>B</a:t>
              </a:r>
            </a:p>
          </p:txBody>
        </p:sp>
        <p:sp>
          <p:nvSpPr>
            <p:cNvPr id="21" name="Freeform 56"/>
            <p:cNvSpPr>
              <a:spLocks/>
            </p:cNvSpPr>
            <p:nvPr/>
          </p:nvSpPr>
          <p:spPr bwMode="auto">
            <a:xfrm>
              <a:off x="4697080" y="1850002"/>
              <a:ext cx="2816069" cy="1649522"/>
            </a:xfrm>
            <a:custGeom>
              <a:avLst/>
              <a:gdLst>
                <a:gd name="T0" fmla="*/ 2204 w 2204"/>
                <a:gd name="T1" fmla="*/ 0 h 1291"/>
                <a:gd name="T2" fmla="*/ 0 w 2204"/>
                <a:gd name="T3" fmla="*/ 1291 h 1291"/>
                <a:gd name="T4" fmla="*/ 1475 w 2204"/>
                <a:gd name="T5" fmla="*/ 1291 h 1291"/>
                <a:gd name="T6" fmla="*/ 2197 w 2204"/>
                <a:gd name="T7" fmla="*/ 876 h 1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04" h="1291">
                  <a:moveTo>
                    <a:pt x="2204" y="0"/>
                  </a:moveTo>
                  <a:lnTo>
                    <a:pt x="0" y="1291"/>
                  </a:lnTo>
                  <a:lnTo>
                    <a:pt x="1475" y="1291"/>
                  </a:lnTo>
                  <a:lnTo>
                    <a:pt x="2197" y="876"/>
                  </a:lnTo>
                </a:path>
              </a:pathLst>
            </a:custGeom>
            <a:solidFill>
              <a:srgbClr val="FF7C8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Line 19"/>
            <p:cNvSpPr>
              <a:spLocks noChangeShapeType="1"/>
            </p:cNvSpPr>
            <p:nvPr/>
          </p:nvSpPr>
          <p:spPr bwMode="auto">
            <a:xfrm rot="16200000">
              <a:off x="6497750" y="2330420"/>
              <a:ext cx="493195" cy="0"/>
            </a:xfrm>
            <a:prstGeom prst="lin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Oval 54"/>
            <p:cNvSpPr>
              <a:spLocks noChangeArrowheads="1"/>
            </p:cNvSpPr>
            <p:nvPr/>
          </p:nvSpPr>
          <p:spPr bwMode="auto">
            <a:xfrm>
              <a:off x="6592300" y="1732452"/>
              <a:ext cx="295151" cy="295151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en-US" sz="1800" b="1">
                  <a:latin typeface="Tahoma" pitchFamily="34" charset="0"/>
                  <a:ea typeface="Tahoma" pitchFamily="34" charset="0"/>
                  <a:cs typeface="Tahoma" pitchFamily="34" charset="0"/>
                </a:rPr>
                <a:t>C</a:t>
              </a:r>
            </a:p>
          </p:txBody>
        </p:sp>
        <p:sp>
          <p:nvSpPr>
            <p:cNvPr id="24" name="WordArt 58"/>
            <p:cNvSpPr>
              <a:spLocks noChangeArrowheads="1" noChangeShapeType="1" noTextEdit="1"/>
            </p:cNvSpPr>
            <p:nvPr/>
          </p:nvSpPr>
          <p:spPr bwMode="auto">
            <a:xfrm>
              <a:off x="6283095" y="2752064"/>
              <a:ext cx="544304" cy="344981"/>
            </a:xfrm>
            <a:prstGeom prst="rect">
              <a:avLst/>
            </a:prstGeom>
            <a:solidFill>
              <a:srgbClr val="FF7C80"/>
            </a:solidFill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2400" b="1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latin typeface="Arial Black" panose="020B0A04020102020204" pitchFamily="34" charset="0"/>
                </a:rPr>
                <a:t>Gas</a:t>
              </a:r>
            </a:p>
          </p:txBody>
        </p:sp>
        <p:sp>
          <p:nvSpPr>
            <p:cNvPr id="25" name="Line 39"/>
            <p:cNvSpPr>
              <a:spLocks noChangeShapeType="1"/>
            </p:cNvSpPr>
            <p:nvPr/>
          </p:nvSpPr>
          <p:spPr bwMode="auto">
            <a:xfrm rot="5400000" flipH="1">
              <a:off x="5378477" y="3503356"/>
              <a:ext cx="493195" cy="0"/>
            </a:xfrm>
            <a:prstGeom prst="lin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Oval 52"/>
            <p:cNvSpPr>
              <a:spLocks noChangeArrowheads="1"/>
            </p:cNvSpPr>
            <p:nvPr/>
          </p:nvSpPr>
          <p:spPr bwMode="auto">
            <a:xfrm>
              <a:off x="5439807" y="2872168"/>
              <a:ext cx="295151" cy="295151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en-US" sz="1800" b="1">
                  <a:latin typeface="Tahoma" pitchFamily="34" charset="0"/>
                  <a:ea typeface="Tahoma" pitchFamily="34" charset="0"/>
                  <a:cs typeface="Tahoma" pitchFamily="34" charset="0"/>
                </a:rPr>
                <a:t>E</a:t>
              </a:r>
            </a:p>
          </p:txBody>
        </p:sp>
      </p:grpSp>
      <p:grpSp>
        <p:nvGrpSpPr>
          <p:cNvPr id="27" name="Group 14"/>
          <p:cNvGrpSpPr>
            <a:grpSpLocks/>
          </p:cNvGrpSpPr>
          <p:nvPr/>
        </p:nvGrpSpPr>
        <p:grpSpPr bwMode="auto">
          <a:xfrm>
            <a:off x="6221443" y="1702275"/>
            <a:ext cx="852877" cy="477863"/>
            <a:chOff x="822" y="2776"/>
            <a:chExt cx="212" cy="374"/>
          </a:xfrm>
        </p:grpSpPr>
        <p:sp>
          <p:nvSpPr>
            <p:cNvPr id="28" name="Freeform 15"/>
            <p:cNvSpPr>
              <a:spLocks/>
            </p:cNvSpPr>
            <p:nvPr/>
          </p:nvSpPr>
          <p:spPr bwMode="auto">
            <a:xfrm>
              <a:off x="822" y="2776"/>
              <a:ext cx="212" cy="190"/>
            </a:xfrm>
            <a:custGeom>
              <a:avLst/>
              <a:gdLst>
                <a:gd name="T0" fmla="*/ 134 w 212"/>
                <a:gd name="T1" fmla="*/ 0 h 190"/>
                <a:gd name="T2" fmla="*/ 206 w 212"/>
                <a:gd name="T3" fmla="*/ 42 h 190"/>
                <a:gd name="T4" fmla="*/ 168 w 212"/>
                <a:gd name="T5" fmla="*/ 88 h 190"/>
                <a:gd name="T6" fmla="*/ 84 w 212"/>
                <a:gd name="T7" fmla="*/ 106 h 190"/>
                <a:gd name="T8" fmla="*/ 22 w 212"/>
                <a:gd name="T9" fmla="*/ 148 h 190"/>
                <a:gd name="T10" fmla="*/ 0 w 212"/>
                <a:gd name="T11" fmla="*/ 19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2" h="190">
                  <a:moveTo>
                    <a:pt x="134" y="0"/>
                  </a:moveTo>
                  <a:cubicBezTo>
                    <a:pt x="167" y="13"/>
                    <a:pt x="200" y="27"/>
                    <a:pt x="206" y="42"/>
                  </a:cubicBezTo>
                  <a:cubicBezTo>
                    <a:pt x="212" y="57"/>
                    <a:pt x="188" y="77"/>
                    <a:pt x="168" y="88"/>
                  </a:cubicBezTo>
                  <a:cubicBezTo>
                    <a:pt x="148" y="99"/>
                    <a:pt x="108" y="96"/>
                    <a:pt x="84" y="106"/>
                  </a:cubicBezTo>
                  <a:cubicBezTo>
                    <a:pt x="60" y="116"/>
                    <a:pt x="36" y="134"/>
                    <a:pt x="22" y="148"/>
                  </a:cubicBezTo>
                  <a:cubicBezTo>
                    <a:pt x="8" y="162"/>
                    <a:pt x="4" y="176"/>
                    <a:pt x="0" y="190"/>
                  </a:cubicBezTo>
                </a:path>
              </a:pathLst>
            </a:custGeom>
            <a:noFill/>
            <a:ln w="3810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16"/>
            <p:cNvSpPr>
              <a:spLocks/>
            </p:cNvSpPr>
            <p:nvPr/>
          </p:nvSpPr>
          <p:spPr bwMode="auto">
            <a:xfrm flipV="1">
              <a:off x="822" y="2960"/>
              <a:ext cx="212" cy="190"/>
            </a:xfrm>
            <a:custGeom>
              <a:avLst/>
              <a:gdLst>
                <a:gd name="T0" fmla="*/ 134 w 212"/>
                <a:gd name="T1" fmla="*/ 0 h 190"/>
                <a:gd name="T2" fmla="*/ 206 w 212"/>
                <a:gd name="T3" fmla="*/ 42 h 190"/>
                <a:gd name="T4" fmla="*/ 168 w 212"/>
                <a:gd name="T5" fmla="*/ 88 h 190"/>
                <a:gd name="T6" fmla="*/ 84 w 212"/>
                <a:gd name="T7" fmla="*/ 106 h 190"/>
                <a:gd name="T8" fmla="*/ 22 w 212"/>
                <a:gd name="T9" fmla="*/ 148 h 190"/>
                <a:gd name="T10" fmla="*/ 0 w 212"/>
                <a:gd name="T11" fmla="*/ 19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2" h="190">
                  <a:moveTo>
                    <a:pt x="134" y="0"/>
                  </a:moveTo>
                  <a:cubicBezTo>
                    <a:pt x="167" y="13"/>
                    <a:pt x="200" y="27"/>
                    <a:pt x="206" y="42"/>
                  </a:cubicBezTo>
                  <a:cubicBezTo>
                    <a:pt x="212" y="57"/>
                    <a:pt x="188" y="77"/>
                    <a:pt x="168" y="88"/>
                  </a:cubicBezTo>
                  <a:cubicBezTo>
                    <a:pt x="148" y="99"/>
                    <a:pt x="108" y="96"/>
                    <a:pt x="84" y="106"/>
                  </a:cubicBezTo>
                  <a:cubicBezTo>
                    <a:pt x="60" y="116"/>
                    <a:pt x="36" y="134"/>
                    <a:pt x="22" y="148"/>
                  </a:cubicBezTo>
                  <a:cubicBezTo>
                    <a:pt x="8" y="162"/>
                    <a:pt x="4" y="176"/>
                    <a:pt x="0" y="190"/>
                  </a:cubicBezTo>
                </a:path>
              </a:pathLst>
            </a:custGeom>
            <a:noFill/>
            <a:ln w="3810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0" name="Group 19"/>
          <p:cNvGrpSpPr>
            <a:grpSpLocks/>
          </p:cNvGrpSpPr>
          <p:nvPr/>
        </p:nvGrpSpPr>
        <p:grpSpPr bwMode="auto">
          <a:xfrm>
            <a:off x="3951361" y="3217637"/>
            <a:ext cx="411117" cy="477863"/>
            <a:chOff x="822" y="2776"/>
            <a:chExt cx="212" cy="374"/>
          </a:xfrm>
        </p:grpSpPr>
        <p:sp>
          <p:nvSpPr>
            <p:cNvPr id="31" name="Freeform 20"/>
            <p:cNvSpPr>
              <a:spLocks/>
            </p:cNvSpPr>
            <p:nvPr/>
          </p:nvSpPr>
          <p:spPr bwMode="auto">
            <a:xfrm>
              <a:off x="822" y="2776"/>
              <a:ext cx="212" cy="190"/>
            </a:xfrm>
            <a:custGeom>
              <a:avLst/>
              <a:gdLst>
                <a:gd name="T0" fmla="*/ 134 w 212"/>
                <a:gd name="T1" fmla="*/ 0 h 190"/>
                <a:gd name="T2" fmla="*/ 206 w 212"/>
                <a:gd name="T3" fmla="*/ 42 h 190"/>
                <a:gd name="T4" fmla="*/ 168 w 212"/>
                <a:gd name="T5" fmla="*/ 88 h 190"/>
                <a:gd name="T6" fmla="*/ 84 w 212"/>
                <a:gd name="T7" fmla="*/ 106 h 190"/>
                <a:gd name="T8" fmla="*/ 22 w 212"/>
                <a:gd name="T9" fmla="*/ 148 h 190"/>
                <a:gd name="T10" fmla="*/ 0 w 212"/>
                <a:gd name="T11" fmla="*/ 19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2" h="190">
                  <a:moveTo>
                    <a:pt x="134" y="0"/>
                  </a:moveTo>
                  <a:cubicBezTo>
                    <a:pt x="167" y="13"/>
                    <a:pt x="200" y="27"/>
                    <a:pt x="206" y="42"/>
                  </a:cubicBezTo>
                  <a:cubicBezTo>
                    <a:pt x="212" y="57"/>
                    <a:pt x="188" y="77"/>
                    <a:pt x="168" y="88"/>
                  </a:cubicBezTo>
                  <a:cubicBezTo>
                    <a:pt x="148" y="99"/>
                    <a:pt x="108" y="96"/>
                    <a:pt x="84" y="106"/>
                  </a:cubicBezTo>
                  <a:cubicBezTo>
                    <a:pt x="60" y="116"/>
                    <a:pt x="36" y="134"/>
                    <a:pt x="22" y="148"/>
                  </a:cubicBezTo>
                  <a:cubicBezTo>
                    <a:pt x="8" y="162"/>
                    <a:pt x="4" y="176"/>
                    <a:pt x="0" y="190"/>
                  </a:cubicBezTo>
                </a:path>
              </a:pathLst>
            </a:custGeom>
            <a:noFill/>
            <a:ln w="3810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1"/>
            <p:cNvSpPr>
              <a:spLocks/>
            </p:cNvSpPr>
            <p:nvPr/>
          </p:nvSpPr>
          <p:spPr bwMode="auto">
            <a:xfrm flipV="1">
              <a:off x="822" y="2960"/>
              <a:ext cx="212" cy="190"/>
            </a:xfrm>
            <a:custGeom>
              <a:avLst/>
              <a:gdLst>
                <a:gd name="T0" fmla="*/ 134 w 212"/>
                <a:gd name="T1" fmla="*/ 0 h 190"/>
                <a:gd name="T2" fmla="*/ 206 w 212"/>
                <a:gd name="T3" fmla="*/ 42 h 190"/>
                <a:gd name="T4" fmla="*/ 168 w 212"/>
                <a:gd name="T5" fmla="*/ 88 h 190"/>
                <a:gd name="T6" fmla="*/ 84 w 212"/>
                <a:gd name="T7" fmla="*/ 106 h 190"/>
                <a:gd name="T8" fmla="*/ 22 w 212"/>
                <a:gd name="T9" fmla="*/ 148 h 190"/>
                <a:gd name="T10" fmla="*/ 0 w 212"/>
                <a:gd name="T11" fmla="*/ 19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2" h="190">
                  <a:moveTo>
                    <a:pt x="134" y="0"/>
                  </a:moveTo>
                  <a:cubicBezTo>
                    <a:pt x="167" y="13"/>
                    <a:pt x="200" y="27"/>
                    <a:pt x="206" y="42"/>
                  </a:cubicBezTo>
                  <a:cubicBezTo>
                    <a:pt x="212" y="57"/>
                    <a:pt x="188" y="77"/>
                    <a:pt x="168" y="88"/>
                  </a:cubicBezTo>
                  <a:cubicBezTo>
                    <a:pt x="148" y="99"/>
                    <a:pt x="108" y="96"/>
                    <a:pt x="84" y="106"/>
                  </a:cubicBezTo>
                  <a:cubicBezTo>
                    <a:pt x="60" y="116"/>
                    <a:pt x="36" y="134"/>
                    <a:pt x="22" y="148"/>
                  </a:cubicBezTo>
                  <a:cubicBezTo>
                    <a:pt x="8" y="162"/>
                    <a:pt x="4" y="176"/>
                    <a:pt x="0" y="190"/>
                  </a:cubicBezTo>
                </a:path>
              </a:pathLst>
            </a:custGeom>
            <a:noFill/>
            <a:ln w="3810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3" name="Group 24"/>
          <p:cNvGrpSpPr>
            <a:grpSpLocks/>
          </p:cNvGrpSpPr>
          <p:nvPr/>
        </p:nvGrpSpPr>
        <p:grpSpPr bwMode="auto">
          <a:xfrm flipH="1">
            <a:off x="5529438" y="2875211"/>
            <a:ext cx="287272" cy="477863"/>
            <a:chOff x="822" y="2776"/>
            <a:chExt cx="212" cy="374"/>
          </a:xfrm>
        </p:grpSpPr>
        <p:sp>
          <p:nvSpPr>
            <p:cNvPr id="34" name="Freeform 25"/>
            <p:cNvSpPr>
              <a:spLocks/>
            </p:cNvSpPr>
            <p:nvPr/>
          </p:nvSpPr>
          <p:spPr bwMode="auto">
            <a:xfrm>
              <a:off x="822" y="2776"/>
              <a:ext cx="212" cy="190"/>
            </a:xfrm>
            <a:custGeom>
              <a:avLst/>
              <a:gdLst>
                <a:gd name="T0" fmla="*/ 134 w 212"/>
                <a:gd name="T1" fmla="*/ 0 h 190"/>
                <a:gd name="T2" fmla="*/ 206 w 212"/>
                <a:gd name="T3" fmla="*/ 42 h 190"/>
                <a:gd name="T4" fmla="*/ 168 w 212"/>
                <a:gd name="T5" fmla="*/ 88 h 190"/>
                <a:gd name="T6" fmla="*/ 84 w 212"/>
                <a:gd name="T7" fmla="*/ 106 h 190"/>
                <a:gd name="T8" fmla="*/ 22 w 212"/>
                <a:gd name="T9" fmla="*/ 148 h 190"/>
                <a:gd name="T10" fmla="*/ 0 w 212"/>
                <a:gd name="T11" fmla="*/ 19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2" h="190">
                  <a:moveTo>
                    <a:pt x="134" y="0"/>
                  </a:moveTo>
                  <a:cubicBezTo>
                    <a:pt x="167" y="13"/>
                    <a:pt x="200" y="27"/>
                    <a:pt x="206" y="42"/>
                  </a:cubicBezTo>
                  <a:cubicBezTo>
                    <a:pt x="212" y="57"/>
                    <a:pt x="188" y="77"/>
                    <a:pt x="168" y="88"/>
                  </a:cubicBezTo>
                  <a:cubicBezTo>
                    <a:pt x="148" y="99"/>
                    <a:pt x="108" y="96"/>
                    <a:pt x="84" y="106"/>
                  </a:cubicBezTo>
                  <a:cubicBezTo>
                    <a:pt x="60" y="116"/>
                    <a:pt x="36" y="134"/>
                    <a:pt x="22" y="148"/>
                  </a:cubicBezTo>
                  <a:cubicBezTo>
                    <a:pt x="8" y="162"/>
                    <a:pt x="4" y="176"/>
                    <a:pt x="0" y="190"/>
                  </a:cubicBezTo>
                </a:path>
              </a:pathLst>
            </a:custGeom>
            <a:noFill/>
            <a:ln w="3810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26"/>
            <p:cNvSpPr>
              <a:spLocks/>
            </p:cNvSpPr>
            <p:nvPr/>
          </p:nvSpPr>
          <p:spPr bwMode="auto">
            <a:xfrm flipV="1">
              <a:off x="822" y="2960"/>
              <a:ext cx="212" cy="190"/>
            </a:xfrm>
            <a:custGeom>
              <a:avLst/>
              <a:gdLst>
                <a:gd name="T0" fmla="*/ 134 w 212"/>
                <a:gd name="T1" fmla="*/ 0 h 190"/>
                <a:gd name="T2" fmla="*/ 206 w 212"/>
                <a:gd name="T3" fmla="*/ 42 h 190"/>
                <a:gd name="T4" fmla="*/ 168 w 212"/>
                <a:gd name="T5" fmla="*/ 88 h 190"/>
                <a:gd name="T6" fmla="*/ 84 w 212"/>
                <a:gd name="T7" fmla="*/ 106 h 190"/>
                <a:gd name="T8" fmla="*/ 22 w 212"/>
                <a:gd name="T9" fmla="*/ 148 h 190"/>
                <a:gd name="T10" fmla="*/ 0 w 212"/>
                <a:gd name="T11" fmla="*/ 19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2" h="190">
                  <a:moveTo>
                    <a:pt x="134" y="0"/>
                  </a:moveTo>
                  <a:cubicBezTo>
                    <a:pt x="167" y="13"/>
                    <a:pt x="200" y="27"/>
                    <a:pt x="206" y="42"/>
                  </a:cubicBezTo>
                  <a:cubicBezTo>
                    <a:pt x="212" y="57"/>
                    <a:pt x="188" y="77"/>
                    <a:pt x="168" y="88"/>
                  </a:cubicBezTo>
                  <a:cubicBezTo>
                    <a:pt x="148" y="99"/>
                    <a:pt x="108" y="96"/>
                    <a:pt x="84" y="106"/>
                  </a:cubicBezTo>
                  <a:cubicBezTo>
                    <a:pt x="60" y="116"/>
                    <a:pt x="36" y="134"/>
                    <a:pt x="22" y="148"/>
                  </a:cubicBezTo>
                  <a:cubicBezTo>
                    <a:pt x="8" y="162"/>
                    <a:pt x="4" y="176"/>
                    <a:pt x="0" y="190"/>
                  </a:cubicBezTo>
                </a:path>
              </a:pathLst>
            </a:custGeom>
            <a:noFill/>
            <a:ln w="3810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6" name="Group 29"/>
          <p:cNvGrpSpPr>
            <a:grpSpLocks/>
          </p:cNvGrpSpPr>
          <p:nvPr/>
        </p:nvGrpSpPr>
        <p:grpSpPr bwMode="auto">
          <a:xfrm flipH="1">
            <a:off x="3402353" y="4060925"/>
            <a:ext cx="448144" cy="477863"/>
            <a:chOff x="822" y="2776"/>
            <a:chExt cx="212" cy="374"/>
          </a:xfrm>
        </p:grpSpPr>
        <p:sp>
          <p:nvSpPr>
            <p:cNvPr id="37" name="Freeform 30"/>
            <p:cNvSpPr>
              <a:spLocks/>
            </p:cNvSpPr>
            <p:nvPr/>
          </p:nvSpPr>
          <p:spPr bwMode="auto">
            <a:xfrm>
              <a:off x="822" y="2776"/>
              <a:ext cx="212" cy="190"/>
            </a:xfrm>
            <a:custGeom>
              <a:avLst/>
              <a:gdLst>
                <a:gd name="T0" fmla="*/ 134 w 212"/>
                <a:gd name="T1" fmla="*/ 0 h 190"/>
                <a:gd name="T2" fmla="*/ 206 w 212"/>
                <a:gd name="T3" fmla="*/ 42 h 190"/>
                <a:gd name="T4" fmla="*/ 168 w 212"/>
                <a:gd name="T5" fmla="*/ 88 h 190"/>
                <a:gd name="T6" fmla="*/ 84 w 212"/>
                <a:gd name="T7" fmla="*/ 106 h 190"/>
                <a:gd name="T8" fmla="*/ 22 w 212"/>
                <a:gd name="T9" fmla="*/ 148 h 190"/>
                <a:gd name="T10" fmla="*/ 0 w 212"/>
                <a:gd name="T11" fmla="*/ 19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2" h="190">
                  <a:moveTo>
                    <a:pt x="134" y="0"/>
                  </a:moveTo>
                  <a:cubicBezTo>
                    <a:pt x="167" y="13"/>
                    <a:pt x="200" y="27"/>
                    <a:pt x="206" y="42"/>
                  </a:cubicBezTo>
                  <a:cubicBezTo>
                    <a:pt x="212" y="57"/>
                    <a:pt x="188" y="77"/>
                    <a:pt x="168" y="88"/>
                  </a:cubicBezTo>
                  <a:cubicBezTo>
                    <a:pt x="148" y="99"/>
                    <a:pt x="108" y="96"/>
                    <a:pt x="84" y="106"/>
                  </a:cubicBezTo>
                  <a:cubicBezTo>
                    <a:pt x="60" y="116"/>
                    <a:pt x="36" y="134"/>
                    <a:pt x="22" y="148"/>
                  </a:cubicBezTo>
                  <a:cubicBezTo>
                    <a:pt x="8" y="162"/>
                    <a:pt x="4" y="176"/>
                    <a:pt x="0" y="190"/>
                  </a:cubicBezTo>
                </a:path>
              </a:pathLst>
            </a:custGeom>
            <a:noFill/>
            <a:ln w="3810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1"/>
            <p:cNvSpPr>
              <a:spLocks/>
            </p:cNvSpPr>
            <p:nvPr/>
          </p:nvSpPr>
          <p:spPr bwMode="auto">
            <a:xfrm flipV="1">
              <a:off x="822" y="2960"/>
              <a:ext cx="212" cy="190"/>
            </a:xfrm>
            <a:custGeom>
              <a:avLst/>
              <a:gdLst>
                <a:gd name="T0" fmla="*/ 134 w 212"/>
                <a:gd name="T1" fmla="*/ 0 h 190"/>
                <a:gd name="T2" fmla="*/ 206 w 212"/>
                <a:gd name="T3" fmla="*/ 42 h 190"/>
                <a:gd name="T4" fmla="*/ 168 w 212"/>
                <a:gd name="T5" fmla="*/ 88 h 190"/>
                <a:gd name="T6" fmla="*/ 84 w 212"/>
                <a:gd name="T7" fmla="*/ 106 h 190"/>
                <a:gd name="T8" fmla="*/ 22 w 212"/>
                <a:gd name="T9" fmla="*/ 148 h 190"/>
                <a:gd name="T10" fmla="*/ 0 w 212"/>
                <a:gd name="T11" fmla="*/ 19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2" h="190">
                  <a:moveTo>
                    <a:pt x="134" y="0"/>
                  </a:moveTo>
                  <a:cubicBezTo>
                    <a:pt x="167" y="13"/>
                    <a:pt x="200" y="27"/>
                    <a:pt x="206" y="42"/>
                  </a:cubicBezTo>
                  <a:cubicBezTo>
                    <a:pt x="212" y="57"/>
                    <a:pt x="188" y="77"/>
                    <a:pt x="168" y="88"/>
                  </a:cubicBezTo>
                  <a:cubicBezTo>
                    <a:pt x="148" y="99"/>
                    <a:pt x="108" y="96"/>
                    <a:pt x="84" y="106"/>
                  </a:cubicBezTo>
                  <a:cubicBezTo>
                    <a:pt x="60" y="116"/>
                    <a:pt x="36" y="134"/>
                    <a:pt x="22" y="148"/>
                  </a:cubicBezTo>
                  <a:cubicBezTo>
                    <a:pt x="8" y="162"/>
                    <a:pt x="4" y="176"/>
                    <a:pt x="0" y="190"/>
                  </a:cubicBezTo>
                </a:path>
              </a:pathLst>
            </a:custGeom>
            <a:noFill/>
            <a:ln w="3810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 bwMode="auto">
          <a:xfrm>
            <a:off x="0" y="855663"/>
            <a:ext cx="9144000" cy="5603875"/>
          </a:xfrm>
          <a:prstGeom prst="rect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2150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Exercise 26a</a:t>
            </a:r>
          </a:p>
        </p:txBody>
      </p:sp>
      <p:sp>
        <p:nvSpPr>
          <p:cNvPr id="21508" name="WordArt 2"/>
          <p:cNvSpPr>
            <a:spLocks noChangeArrowheads="1" noChangeShapeType="1" noTextEdit="1"/>
          </p:cNvSpPr>
          <p:nvPr/>
        </p:nvSpPr>
        <p:spPr bwMode="auto">
          <a:xfrm>
            <a:off x="1441450" y="2427288"/>
            <a:ext cx="6888163" cy="21193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44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35671920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31273</TotalTime>
  <Words>202</Words>
  <Application>Microsoft Macintosh PowerPoint</Application>
  <PresentationFormat>On-screen Show (4:3)</PresentationFormat>
  <Paragraphs>33</Paragraphs>
  <Slides>3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Default Design</vt:lpstr>
      <vt:lpstr>Exercise 26a: DHI Modeling - GOM</vt:lpstr>
      <vt:lpstr>DHI Modeling – Gulf of Mexico</vt:lpstr>
      <vt:lpstr>Exercise 26a</vt:lpstr>
    </vt:vector>
  </TitlesOfParts>
  <Company>Mobil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fwschro</dc:creator>
  <cp:lastModifiedBy>Danielle Sumy</cp:lastModifiedBy>
  <cp:revision>242</cp:revision>
  <cp:lastPrinted>2001-11-26T19:56:19Z</cp:lastPrinted>
  <dcterms:created xsi:type="dcterms:W3CDTF">2001-11-20T13:29:42Z</dcterms:created>
  <dcterms:modified xsi:type="dcterms:W3CDTF">2016-10-27T21:11:00Z</dcterms:modified>
</cp:coreProperties>
</file>